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30"/>
  </p:notesMasterIdLst>
  <p:sldIdLst>
    <p:sldId id="256" r:id="rId2"/>
    <p:sldId id="266" r:id="rId3"/>
    <p:sldId id="257" r:id="rId4"/>
    <p:sldId id="258" r:id="rId5"/>
    <p:sldId id="267" r:id="rId6"/>
    <p:sldId id="273" r:id="rId7"/>
    <p:sldId id="274" r:id="rId8"/>
    <p:sldId id="276" r:id="rId9"/>
    <p:sldId id="260" r:id="rId10"/>
    <p:sldId id="268" r:id="rId11"/>
    <p:sldId id="269" r:id="rId12"/>
    <p:sldId id="270" r:id="rId13"/>
    <p:sldId id="279" r:id="rId14"/>
    <p:sldId id="277" r:id="rId15"/>
    <p:sldId id="278" r:id="rId16"/>
    <p:sldId id="281" r:id="rId17"/>
    <p:sldId id="275" r:id="rId18"/>
    <p:sldId id="264" r:id="rId19"/>
    <p:sldId id="27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65" r:id="rId28"/>
    <p:sldId id="27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986" autoAdjust="0"/>
    <p:restoredTop sz="90894" autoAdjust="0"/>
  </p:normalViewPr>
  <p:slideViewPr>
    <p:cSldViewPr snapToGrid="0">
      <p:cViewPr>
        <p:scale>
          <a:sx n="75" d="100"/>
          <a:sy n="75" d="100"/>
        </p:scale>
        <p:origin x="43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E0A38E89-C48F-4F20-B64E-A49F98CD0AB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32BD6681-AF6C-463B-962E-1F8B7D0C4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Construction: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minimum value becomes the root.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Parent-Distance Encoding: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Your code calculates the distance to the nearest smaller value on the left using a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Stack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Why use it?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captures the hierarchical structure of the data (peaks and valleys) very efficiently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88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30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שלושת גרפים ראשונים אנו עובדים על העמודה החודשית בגרף האחרון עמודה שנתית ולכן הגרף שונה שם</a:t>
            </a:r>
            <a:endParaRPr lang="en-US" dirty="0"/>
          </a:p>
          <a:p>
            <a:br>
              <a:rPr lang="en-US" dirty="0"/>
            </a:br>
            <a:br>
              <a:rPr lang="en-US" dirty="0"/>
            </a:br>
            <a:r>
              <a:rPr lang="he-IL" dirty="0"/>
              <a:t>עבור </a:t>
            </a:r>
            <a:r>
              <a:rPr lang="en-US" dirty="0"/>
              <a:t>L</a:t>
            </a:r>
            <a:r>
              <a:rPr lang="he-IL" dirty="0"/>
              <a:t>=3 יש רק 3!</a:t>
            </a:r>
            <a:r>
              <a:rPr lang="en-US" dirty="0"/>
              <a:t> </a:t>
            </a:r>
            <a:r>
              <a:rPr lang="he-IL" dirty="0"/>
              <a:t>= 6 פרמוטציות ולכן מאוד סביר שיהיו המון תוצאות אשר שייכות לאותו </a:t>
            </a:r>
            <a:r>
              <a:rPr lang="he-IL" dirty="0" err="1"/>
              <a:t>מוטיף</a:t>
            </a:r>
            <a:endParaRPr lang="en-US" dirty="0"/>
          </a:p>
          <a:p>
            <a:r>
              <a:rPr lang="he-IL" dirty="0"/>
              <a:t>יש המון רעש אבל ניתן לראות שיש מגמת עלייה:</a:t>
            </a:r>
            <a:br>
              <a:rPr lang="en-US" dirty="0"/>
            </a:br>
            <a:r>
              <a:rPr lang="he-IL" dirty="0"/>
              <a:t> אם זאת הממוצע של </a:t>
            </a:r>
            <a:r>
              <a:rPr lang="en-US" dirty="0"/>
              <a:t>CTM</a:t>
            </a:r>
            <a:r>
              <a:rPr lang="he-IL" dirty="0"/>
              <a:t> יוצא שלילי כלומר מעיד על מגמת ירידה בניגוד לגרף, זאת מכיוון שהיו המון שלושה חודשים אשר התגלו </a:t>
            </a:r>
            <a:r>
              <a:rPr lang="he-IL" dirty="0" err="1"/>
              <a:t>כמוטיפים</a:t>
            </a:r>
            <a:r>
              <a:rPr lang="he-IL" dirty="0"/>
              <a:t> אשר היו במגמת ירידה</a:t>
            </a:r>
            <a:br>
              <a:rPr lang="en-US" dirty="0"/>
            </a:br>
            <a:r>
              <a:rPr lang="he-IL" dirty="0"/>
              <a:t>מסקנה: שלושה חודשים הינו זמן קצר מדי אשר גרם למידע שגויי להתגלות</a:t>
            </a:r>
            <a:br>
              <a:rPr lang="en-US" dirty="0"/>
            </a:br>
            <a:r>
              <a:rPr lang="he-IL" dirty="0"/>
              <a:t>סיבה אפשרית לכך היא שזהו גרף עונתי והחורף ארוך מהקיץ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he-IL" dirty="0"/>
              <a:t>אבל למרות כל זאת עדיין יש שימוש למצגת זו: היא מראה שהאלגוריתם עובד!</a:t>
            </a:r>
            <a:br>
              <a:rPr lang="en-US" dirty="0"/>
            </a:br>
            <a:r>
              <a:rPr lang="he-IL" dirty="0"/>
              <a:t>כל פעם בקיץ ניתן לראות שהטמפרטורות עולות ולאחר מכן בחורף יש ירידה אשר מאזנת את הטמפרטורות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4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start to see the expected trends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57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4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עבור גרף שנתי כמעט ולא התגלו הרבה </a:t>
            </a:r>
            <a:r>
              <a:rPr lang="he-IL" dirty="0" err="1"/>
              <a:t>מוטיפים</a:t>
            </a:r>
            <a:r>
              <a:rPr lang="he-IL" dirty="0"/>
              <a:t> כמצופה </a:t>
            </a:r>
            <a:r>
              <a:rPr lang="en-US" dirty="0"/>
              <a:t>L</a:t>
            </a:r>
            <a:r>
              <a:rPr lang="he-IL" dirty="0"/>
              <a:t>=12</a:t>
            </a:r>
            <a:br>
              <a:rPr lang="en-US" dirty="0"/>
            </a:br>
            <a:r>
              <a:rPr lang="he-IL" dirty="0"/>
              <a:t>12!</a:t>
            </a:r>
            <a:r>
              <a:rPr lang="en-US" dirty="0"/>
              <a:t> </a:t>
            </a:r>
            <a:r>
              <a:rPr lang="he-IL" dirty="0"/>
              <a:t>נדרשו עבור מציאת </a:t>
            </a:r>
            <a:r>
              <a:rPr lang="he-IL" dirty="0" err="1"/>
              <a:t>מוטיף</a:t>
            </a:r>
            <a:r>
              <a:rPr lang="he-IL" dirty="0"/>
              <a:t> אך עדיין העליות היו כאילו תלולות שהיה ניתן למצוא </a:t>
            </a:r>
            <a:r>
              <a:rPr lang="he-IL" dirty="0" err="1"/>
              <a:t>מוטיפים</a:t>
            </a:r>
            <a:r>
              <a:rPr lang="he-IL" dirty="0"/>
              <a:t> כלומר היו שנים שבהן ראו עליה בטמפרטורות!</a:t>
            </a:r>
            <a:br>
              <a:rPr lang="en-US" dirty="0"/>
            </a:br>
            <a:r>
              <a:rPr lang="he-IL" dirty="0"/>
              <a:t>אבל מאילו שהתגלו ניתן לראות באופן ברור שיש מגמת עלייה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9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80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29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09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2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8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3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43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051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57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88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00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1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7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1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6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6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4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25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6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8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3E9898D-A32A-A207-831C-C7825749D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26" y="1831051"/>
            <a:ext cx="9144000" cy="2387600"/>
          </a:xfrm>
        </p:spPr>
        <p:txBody>
          <a:bodyPr>
            <a:noAutofit/>
          </a:bodyPr>
          <a:lstStyle/>
          <a:p>
            <a:pPr algn="ctr"/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40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Discovering patterns in Global Temperature</a:t>
            </a:r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Order-Preserving Motifs (OPM) &amp; Cartesian Tree Matching (CTM)</a:t>
            </a:r>
            <a:b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2DF5246-EE27-5D2D-74B4-ECFC67E5A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5913" y="3024851"/>
            <a:ext cx="1730636" cy="1117687"/>
          </a:xfrm>
        </p:spPr>
        <p:txBody>
          <a:bodyPr>
            <a:normAutofit/>
          </a:bodyPr>
          <a:lstStyle/>
          <a:p>
            <a:r>
              <a:rPr lang="en-US" dirty="0"/>
              <a:t>Yoni Grinberg</a:t>
            </a:r>
            <a:br>
              <a:rPr lang="en-US" dirty="0"/>
            </a:br>
            <a:r>
              <a:rPr lang="en-US" dirty="0"/>
              <a:t>Yuval Shahar</a:t>
            </a:r>
            <a:br>
              <a:rPr lang="en-US" dirty="0"/>
            </a:br>
            <a:endParaRPr lang="en-US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DA8DB7D-8143-4152-728D-08BF8B954A45}"/>
              </a:ext>
            </a:extLst>
          </p:cNvPr>
          <p:cNvSpPr txBox="1"/>
          <p:nvPr/>
        </p:nvSpPr>
        <p:spPr>
          <a:xfrm>
            <a:off x="1642174" y="3773206"/>
            <a:ext cx="6196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Set: Berkeley Earth Global Temperature Anomalies</a:t>
            </a:r>
          </a:p>
        </p:txBody>
      </p:sp>
    </p:spTree>
    <p:extLst>
      <p:ext uri="{BB962C8B-B14F-4D97-AF65-F5344CB8AC3E}">
        <p14:creationId xmlns:p14="http://schemas.microsoft.com/office/powerpoint/2010/main" val="1469122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53F4B-8606-5698-C0E5-2B8E7B995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6926003-03E4-4C2C-6AFF-AAE60CA0ED3B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68CA6013-1D63-160E-4F6C-2B77D0D83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4757"/>
            <a:ext cx="12192000" cy="42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90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3591F67F-D29D-0187-2352-99A450988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019"/>
            <a:ext cx="12192000" cy="397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5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7A98DF-99DA-EF6E-39C2-73C823EB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71F2BA3-350B-FD8C-2EE0-5EA3E67865EC}"/>
              </a:ext>
            </a:extLst>
          </p:cNvPr>
          <p:cNvSpPr txBox="1"/>
          <p:nvPr/>
        </p:nvSpPr>
        <p:spPr>
          <a:xfrm>
            <a:off x="680321" y="2336873"/>
            <a:ext cx="3656289" cy="359931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400"/>
              <a:t>OPM</a:t>
            </a:r>
            <a:br>
              <a:rPr lang="en-US" sz="1400"/>
            </a:br>
            <a:r>
              <a:rPr lang="en-US" sz="1400"/>
              <a:t>&amp;</a:t>
            </a:r>
            <a:br>
              <a:rPr lang="en-US" sz="1400"/>
            </a:br>
            <a:r>
              <a:rPr lang="en-US" sz="1400"/>
              <a:t>CTM </a:t>
            </a:r>
          </a:p>
        </p:txBody>
      </p:sp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B925E387-D07A-2F13-B554-56EE3C2A78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090" y="2339678"/>
            <a:ext cx="6269479" cy="217864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191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graph of a bar and a graph of a bar&#10;&#10;AI-generated content may be incorrect.">
            <a:extLst>
              <a:ext uri="{FF2B5EF4-FFF2-40B4-BE49-F238E27FC236}">
                <a16:creationId xmlns:a16="http://schemas.microsoft.com/office/drawing/2014/main" id="{CCC59636-B51B-A027-B571-A9112EDC6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68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4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9A773565-1866-158A-038B-F99586985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1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6" name="Picture 5" descr="A graph with a bar graph&#10;&#10;AI-generated content may be incorrect.">
            <a:extLst>
              <a:ext uri="{FF2B5EF4-FFF2-40B4-BE49-F238E27FC236}">
                <a16:creationId xmlns:a16="http://schemas.microsoft.com/office/drawing/2014/main" id="{7CD00B33-9FAF-CFF1-9A9D-DC1787BE6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4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comparison of a graph&#10;&#10;AI-generated content may be incorrect.">
            <a:extLst>
              <a:ext uri="{FF2B5EF4-FFF2-40B4-BE49-F238E27FC236}">
                <a16:creationId xmlns:a16="http://schemas.microsoft.com/office/drawing/2014/main" id="{12044073-14A2-AD21-466A-1406DE22B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20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4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1EE1-BCC7-2C5B-2FED-7F152338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CTM OPM</a:t>
            </a:r>
            <a:r>
              <a:rPr lang="he-IL" dirty="0"/>
              <a:t>גרף של כל המוטיפים מאורכים שונים</a:t>
            </a:r>
            <a:br>
              <a:rPr lang="he-IL" dirty="0"/>
            </a:br>
            <a:endParaRPr lang="he-I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8C9B7-338E-502D-2D42-6AC7DD122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6236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09FEDAD-36E4-C5B0-0A90-295D44217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Conclusions: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2CEA79-4BA7-33F3-6DF1-52C1779C0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can see that the motifs suggests that there’s global warming between the years 1750 – 2025 primarily at the later years</a:t>
            </a:r>
            <a:br>
              <a:rPr lang="en-US" dirty="0"/>
            </a:br>
            <a:r>
              <a:rPr lang="en-US" dirty="0"/>
              <a:t>lets look at the graphs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73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8C764-6BC1-6326-74B5-BD8081873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18A9C2B-2305-BE23-D270-0115D577A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: Algorithmic Success!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A63F34-0480-BC3E-C548-D7AC1774F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While standard exact matching would’ve returned 0 results.</a:t>
            </a:r>
          </a:p>
          <a:p>
            <a:pPr algn="l" rtl="0"/>
            <a:r>
              <a:rPr lang="en-US" dirty="0"/>
              <a:t>OPM and CTM extracted thousands of recurring events by ignoring the noise and focusing on the structure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4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7299860-AF47-18A5-F648-3E6BEA704150}"/>
              </a:ext>
            </a:extLst>
          </p:cNvPr>
          <p:cNvSpPr txBox="1"/>
          <p:nvPr/>
        </p:nvSpPr>
        <p:spPr>
          <a:xfrm>
            <a:off x="2762530" y="847984"/>
            <a:ext cx="60949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Dataset: Berkeley Earth High-Resolution Land-Only Average.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EEF10E5C-0A70-4E61-F5A6-35FD9B7FE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30" y="1734298"/>
            <a:ext cx="6239746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40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1A5D8-2914-F643-CA63-7FAC1951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</a:t>
            </a:r>
            <a:r>
              <a:rPr lang="en-US" b="1" dirty="0"/>
              <a:t>exact</a:t>
            </a:r>
            <a:r>
              <a:rPr lang="en-US" dirty="0"/>
              <a:t> repeating sequences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346C2-245D-BEF1-09C9-4053EEEC6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9815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98041-6FBE-BAA2-7B43-45E993D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5313E99-4818-2DEF-20E4-987AD6560F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836449"/>
            <a:ext cx="9310113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The dataset is treated as one massive string of characters.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A naive comparison of every substring would take time, which is too slow for large data 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O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)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N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^2(.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64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57547-F882-2A49-F048-EFFB8195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FAA40B-FC25-F2E3-6763-9C4FCEC910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Structure: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Suffix Array + Longest Common Prefix (LCP) Array.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DC3 (Difference Cover 3)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8168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2C5B-F492-A3DD-4F63-A1125889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Repeated Sequence:</a:t>
            </a:r>
            <a:endParaRPr lang="he-IL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B5C95B-25B4-B6FA-46FD-B73A248BE1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459423"/>
            <a:ext cx="8544968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found a sequence of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37 characters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appears exactly twice in the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Sequence: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-0.3050.201-0.2840.192-0.3140.1531903</a:t>
            </a:r>
            <a:endParaRPr kumimoji="0" lang="he-IL" altLang="he-I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br>
              <a:rPr kumimoji="0" lang="en-US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n-US" sz="1400" dirty="0"/>
              <a:t>This likely represents two distinct periods in history where the temperature anomalies and their</a:t>
            </a:r>
            <a:br>
              <a:rPr lang="en-US" sz="1400" dirty="0"/>
            </a:br>
            <a:r>
              <a:rPr lang="en-US" sz="1400" dirty="0"/>
              <a:t> uncertainties were identical down to the third decimal point (or a data artifact).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08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09F1C-2885-912B-14F0-B91915807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Frequent Pattern: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21C026-C38E-6AC7-9A3A-2C9663F94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0" y="2878833"/>
            <a:ext cx="94898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 most frequent pattern was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"0."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(Frequency: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29,886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reflects the formatting of the data itself (most numbe</a:t>
            </a:r>
            <a:b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rs in the file are decimals starting with 0 or -0).</a:t>
            </a:r>
          </a:p>
        </p:txBody>
      </p:sp>
    </p:spTree>
    <p:extLst>
      <p:ext uri="{BB962C8B-B14F-4D97-AF65-F5344CB8AC3E}">
        <p14:creationId xmlns:p14="http://schemas.microsoft.com/office/powerpoint/2010/main" val="2105506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DF502BE-F1D0-6AD9-7C18-CC82462CF9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Maximal Repeats (Length 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$\ge$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6)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80C3876-A311-18B8-EDFA-5B9925B22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843870"/>
            <a:ext cx="2617915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"Maximal Repeats" are patterns that cannot be extended left or right without losing their repetition frequency.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Results: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6: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.0210.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(Freq: 124)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9: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-0.0180.0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(Freq: 35)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37: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longest sequence found (Freq: 2).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exact string matching captures the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 of the data recording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(decimal points, common prefixes like "-0.0") rather than climate trends. This justifies why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 1 (Motif Mining)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was necessary for finding </a:t>
            </a: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meaningful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climate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he-IL" altLang="he-IL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6B54DA-3509-FA63-A6F2-AC74A9BAD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947" y="4940441"/>
            <a:ext cx="10393225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75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0E2F-A93B-CBAD-50E7-3FA9F3B3A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33E25-28FA-92DD-CCF9-21CA682AE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5480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15CE92-00AE-F206-447F-2F92BE57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938D27-8F73-52F8-7AC9-6AD0703AA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צריך להוסיף על מטלה 2?</a:t>
            </a:r>
            <a:br>
              <a:rPr lang="en-US" dirty="0"/>
            </a:br>
            <a:r>
              <a:rPr lang="he-IL" dirty="0"/>
              <a:t>צריך להסביר על האלגוריתם או רק התוצאות?</a:t>
            </a:r>
            <a:br>
              <a:rPr lang="en-US" dirty="0"/>
            </a:br>
            <a:r>
              <a:rPr lang="he-IL" dirty="0"/>
              <a:t>אלגוריתם כיצד מומש? מדוע מומש ככה? כיצד הוצאנו תוצאות מהקוד בפונקציה הראשית לאחר חילוץ </a:t>
            </a:r>
            <a:r>
              <a:rPr lang="he-IL" dirty="0" err="1"/>
              <a:t>מוטיפים</a:t>
            </a:r>
            <a:r>
              <a:rPr lang="he-IL" dirty="0"/>
              <a:t>? פשוט שמנו בגרף </a:t>
            </a:r>
            <a:br>
              <a:rPr lang="en-US" dirty="0"/>
            </a:br>
            <a:r>
              <a:rPr lang="he-IL" dirty="0"/>
              <a:t>האם כדאי להוסיף חד שנתי? כרגע השנתי הוא איחוד של 12 שנים שדווקא אהבתי כי אם יש מוטיפים כאילו ארוכים זה מעיד שיש התחממות ברורה</a:t>
            </a:r>
          </a:p>
          <a:p>
            <a:r>
              <a:rPr lang="he-IL" dirty="0"/>
              <a:t>האם צריך לשפר את סיבוכיות האלגוריתם.</a:t>
            </a:r>
          </a:p>
          <a:p>
            <a:r>
              <a:rPr lang="he-IL" dirty="0"/>
              <a:t>)</a:t>
            </a:r>
            <a:r>
              <a:rPr lang="en-US" dirty="0"/>
              <a:t>OPM</a:t>
            </a:r>
            <a:r>
              <a:rPr lang="he-IL" dirty="0"/>
              <a:t>(</a:t>
            </a:r>
            <a:endParaRPr lang="en-US" dirty="0"/>
          </a:p>
          <a:p>
            <a:r>
              <a:rPr lang="he-IL" dirty="0"/>
              <a:t>מטלה 2 האם מספיק על ערך אחד של חסם תחתון.</a:t>
            </a:r>
          </a:p>
          <a:p>
            <a:endParaRPr lang="he-IL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82594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F4996-2131-EFF8-CED4-D7B80EB38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משימות:</a:t>
            </a:r>
            <a:br>
              <a:rPr lang="en-US" dirty="0"/>
            </a:b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B6A37B-E860-4EC4-5E40-04F419998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e-IL" dirty="0"/>
              <a:t> -  לתת הערות לקוד</a:t>
            </a:r>
            <a:r>
              <a:rPr lang="en-US" dirty="0"/>
              <a:t> </a:t>
            </a:r>
            <a:r>
              <a:rPr lang="he-IL" dirty="0"/>
              <a:t>יוני</a:t>
            </a:r>
            <a:r>
              <a:rPr lang="en-US" dirty="0"/>
              <a:t> V</a:t>
            </a:r>
            <a:endParaRPr lang="he-IL" dirty="0"/>
          </a:p>
          <a:p>
            <a:r>
              <a:rPr lang="he-IL" dirty="0"/>
              <a:t>ללעשות את הדוח</a:t>
            </a:r>
            <a:r>
              <a:rPr lang="en-US" dirty="0"/>
              <a:t> -  </a:t>
            </a:r>
            <a:r>
              <a:rPr lang="he-IL" dirty="0"/>
              <a:t>יובל</a:t>
            </a:r>
            <a:r>
              <a:rPr lang="en-US" dirty="0"/>
              <a:t> </a:t>
            </a:r>
            <a:endParaRPr lang="he-IL" dirty="0"/>
          </a:p>
          <a:p>
            <a:r>
              <a:rPr lang="he-IL" dirty="0"/>
              <a:t>סיים את המצגת</a:t>
            </a:r>
          </a:p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 -</a:t>
            </a:r>
            <a:r>
              <a:rPr lang="en-US" dirty="0" err="1"/>
              <a:t>shahar</a:t>
            </a:r>
            <a:endParaRPr lang="en-US" dirty="0"/>
          </a:p>
          <a:p>
            <a:r>
              <a:rPr lang="en-US" dirty="0"/>
              <a:t>CTM OPM</a:t>
            </a:r>
            <a:r>
              <a:rPr lang="he-IL" dirty="0"/>
              <a:t>גרף  </a:t>
            </a:r>
            <a:r>
              <a:rPr lang="en-US" dirty="0"/>
              <a:t>BAR</a:t>
            </a:r>
            <a:r>
              <a:rPr lang="he-IL" dirty="0"/>
              <a:t> שך כל המוטיפים מאורכים שונים</a:t>
            </a:r>
            <a:r>
              <a:rPr lang="en-US" dirty="0"/>
              <a:t>- yoni V</a:t>
            </a:r>
            <a:endParaRPr lang="he-IL" dirty="0"/>
          </a:p>
          <a:p>
            <a:r>
              <a:rPr lang="he-IL" dirty="0"/>
              <a:t>עץ של איך נראה העץ של  כל אורך אפשרי</a:t>
            </a:r>
            <a:r>
              <a:rPr lang="en-US" dirty="0"/>
              <a:t> </a:t>
            </a:r>
            <a:r>
              <a:rPr lang="en-US" dirty="0" err="1"/>
              <a:t>CTm</a:t>
            </a:r>
            <a:r>
              <a:rPr lang="en-US" dirty="0"/>
              <a:t> TOP </a:t>
            </a:r>
            <a:r>
              <a:rPr lang="he-IL" dirty="0"/>
              <a:t> עצים משמעותיים</a:t>
            </a:r>
            <a:r>
              <a:rPr lang="en-US" dirty="0"/>
              <a:t> </a:t>
            </a:r>
            <a:r>
              <a:rPr lang="en-US" dirty="0" err="1"/>
              <a:t>shahar</a:t>
            </a:r>
            <a:endParaRPr lang="en-US" dirty="0"/>
          </a:p>
          <a:p>
            <a:r>
              <a:rPr lang="he-IL" dirty="0"/>
              <a:t>להוסיף </a:t>
            </a:r>
            <a:r>
              <a:rPr lang="en-US" dirty="0"/>
              <a:t>TASK </a:t>
            </a:r>
            <a:r>
              <a:rPr lang="he-IL" dirty="0"/>
              <a:t>2</a:t>
            </a:r>
            <a:r>
              <a:rPr lang="en-US" dirty="0"/>
              <a:t> yoni</a:t>
            </a:r>
            <a:endParaRPr lang="he-IL" dirty="0"/>
          </a:p>
          <a:p>
            <a:r>
              <a:rPr lang="he-IL" dirty="0"/>
              <a:t>להרחיב את הגרף</a:t>
            </a:r>
            <a:r>
              <a:rPr lang="en-US" dirty="0"/>
              <a:t> yoni V</a:t>
            </a:r>
            <a:endParaRPr lang="he-I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B0B6053-1DBA-3C99-BC8F-687EEDFCB9F0}"/>
              </a:ext>
            </a:extLst>
          </p:cNvPr>
          <p:cNvSpPr txBox="1"/>
          <p:nvPr/>
        </p:nvSpPr>
        <p:spPr>
          <a:xfrm>
            <a:off x="2360268" y="722280"/>
            <a:ext cx="6096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400" dirty="0"/>
            </a:br>
            <a:r>
              <a:rPr lang="en-US" sz="2400" dirty="0"/>
              <a:t>THE PROBLEM:</a:t>
            </a:r>
            <a:br>
              <a:rPr lang="en-US" sz="2400" dirty="0"/>
            </a:br>
            <a:r>
              <a:rPr lang="en-US" sz="2400" dirty="0"/>
              <a:t>We need to find "shapes" and "trends“ rather than exact numbers.</a:t>
            </a:r>
            <a:br>
              <a:rPr lang="en-US" sz="2400" dirty="0"/>
            </a:br>
            <a:r>
              <a:rPr lang="en-US" sz="2400" dirty="0"/>
              <a:t>Raw values almost never repeat exactly, therefor it is extremely hard to draw conclusions based on patterns.</a:t>
            </a:r>
          </a:p>
          <a:p>
            <a:r>
              <a:rPr lang="en-US" sz="2400" dirty="0"/>
              <a:t>Solution:</a:t>
            </a:r>
            <a:br>
              <a:rPr lang="en-US" sz="2400" dirty="0"/>
            </a:br>
            <a:r>
              <a:rPr lang="en-US" sz="2400" dirty="0"/>
              <a:t>CTM and OPM for pattern recognition.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5764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7F9194A-5B2D-B232-9692-D39089FC16FA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Order Preserving Motifs (OPM)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12B2696-842A-24F4-AEB9-A21A65C202B9}"/>
              </a:ext>
            </a:extLst>
          </p:cNvPr>
          <p:cNvSpPr txBox="1"/>
          <p:nvPr/>
        </p:nvSpPr>
        <p:spPr>
          <a:xfrm>
            <a:off x="1346200" y="8776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i="1" dirty="0"/>
              <a:t>Allows perspective of the relative rank</a:t>
            </a:r>
            <a:r>
              <a:rPr lang="en-US" dirty="0"/>
              <a:t> of the data points, not the values.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9A4D057-58F2-56AC-8C96-A11CC33322BE}"/>
              </a:ext>
            </a:extLst>
          </p:cNvPr>
          <p:cNvSpPr txBox="1"/>
          <p:nvPr/>
        </p:nvSpPr>
        <p:spPr>
          <a:xfrm>
            <a:off x="1346200" y="1575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132939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8F989-F7BC-06DD-A873-9574FB57D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719016C7-4B12-ECF5-528C-EA7A9C4B6F2F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Cartesian Tree Matching (CTM)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B8675F7-4E1D-FA42-3907-45BD98BF05F2}"/>
              </a:ext>
            </a:extLst>
          </p:cNvPr>
          <p:cNvSpPr txBox="1"/>
          <p:nvPr/>
        </p:nvSpPr>
        <p:spPr>
          <a:xfrm>
            <a:off x="1346200" y="877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represent the data as a geometric tree structure.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2521445-71D1-6EF1-A369-2B741BBD1314}"/>
              </a:ext>
            </a:extLst>
          </p:cNvPr>
          <p:cNvSpPr txBox="1"/>
          <p:nvPr/>
        </p:nvSpPr>
        <p:spPr>
          <a:xfrm>
            <a:off x="1380435" y="15400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9616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19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9FA2-A7FB-66E4-5E1E-B571E8437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</a:t>
            </a:r>
            <a:br>
              <a:rPr lang="en-US" dirty="0"/>
            </a:b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0762C6-AE77-9861-4F42-5276C3CDD2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385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5575-C759-C784-4FC9-491865720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עץ של איך נראה העץ של </a:t>
            </a:r>
            <a:r>
              <a:rPr lang="en-US" dirty="0"/>
              <a:t> CTF TOP </a:t>
            </a:r>
            <a:r>
              <a:rPr lang="he-IL" dirty="0"/>
              <a:t> עצים משמעותיים</a:t>
            </a:r>
            <a:br>
              <a:rPr lang="en-US" dirty="0"/>
            </a:b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F0BDD-8B7B-65EF-1377-C339219AD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01240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AA4882-461B-DF2E-9401-08C0485F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OPM &amp; CTM Graph Results </a:t>
            </a:r>
            <a:r>
              <a:rPr lang="he-IL" dirty="0"/>
              <a:t>להרחיב את הגרף</a:t>
            </a:r>
            <a:br>
              <a:rPr lang="he-IL" dirty="0"/>
            </a:br>
            <a:endParaRPr lang="en-US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AA6C1A4E-42E9-B1E5-8C57-1FB293A666A4}"/>
              </a:ext>
            </a:extLst>
          </p:cNvPr>
          <p:cNvSpPr txBox="1"/>
          <p:nvPr/>
        </p:nvSpPr>
        <p:spPr>
          <a:xfrm>
            <a:off x="0" y="22748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In our algorithm: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= length of the motif.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Data points = monthly values 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 descr="A screenshot of a graph&#10;&#10;AI-generated content may be incorrect.">
            <a:extLst>
              <a:ext uri="{FF2B5EF4-FFF2-40B4-BE49-F238E27FC236}">
                <a16:creationId xmlns:a16="http://schemas.microsoft.com/office/drawing/2014/main" id="{0A9BF5A8-F649-BAF6-630C-8898075C9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38" y="3186239"/>
            <a:ext cx="10434002" cy="363848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B748FE-83C2-63DA-2FC9-277DBDA9EAD2}"/>
              </a:ext>
            </a:extLst>
          </p:cNvPr>
          <p:cNvSpPr txBox="1"/>
          <p:nvPr/>
        </p:nvSpPr>
        <p:spPr>
          <a:xfrm>
            <a:off x="4564380" y="1985910"/>
            <a:ext cx="6162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 Therefore:</a:t>
            </a:r>
          </a:p>
          <a:p>
            <a:pPr algn="l" rtl="0"/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equals the number of consecutive</a:t>
            </a:r>
            <a:br>
              <a:rPr lang="en-US" dirty="0"/>
            </a:br>
            <a:r>
              <a:rPr lang="en-US" dirty="0"/>
              <a:t> months we analyze.</a:t>
            </a:r>
          </a:p>
        </p:txBody>
      </p:sp>
    </p:spTree>
    <p:extLst>
      <p:ext uri="{BB962C8B-B14F-4D97-AF65-F5344CB8AC3E}">
        <p14:creationId xmlns:p14="http://schemas.microsoft.com/office/powerpoint/2010/main" val="1078376001"/>
      </p:ext>
    </p:extLst>
  </p:cSld>
  <p:clrMapOvr>
    <a:masterClrMapping/>
  </p:clrMapOvr>
</p:sld>
</file>

<file path=ppt/theme/theme1.xml><?xml version="1.0" encoding="utf-8"?>
<a:theme xmlns:a="http://schemas.openxmlformats.org/drawingml/2006/main" name="ברלין">
  <a:themeElements>
    <a:clrScheme name="ברלין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ברלין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ברלי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TM04033917[[fn=ברלין]]</Template>
  <TotalTime>936</TotalTime>
  <Words>1060</Words>
  <Application>Microsoft Office PowerPoint</Application>
  <PresentationFormat>Widescreen</PresentationFormat>
  <Paragraphs>91</Paragraphs>
  <Slides>28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Aptos</vt:lpstr>
      <vt:lpstr>Arial</vt:lpstr>
      <vt:lpstr>Arial Unicode MS</vt:lpstr>
      <vt:lpstr>Calibri Light</vt:lpstr>
      <vt:lpstr>Google Sans Text</vt:lpstr>
      <vt:lpstr>Trebuchet MS</vt:lpstr>
      <vt:lpstr>ברלין</vt:lpstr>
      <vt:lpstr> Discovering patterns in Global Temperature  Order-Preserving Motifs (OPM) &amp; Cartesian Tree Matching (CTM)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לבנות גרף עבור עשרת המוטיבים הגדולים ביותר של CTM,OPM. </vt:lpstr>
      <vt:lpstr>עץ של איך נראה העץ של  CTF TOP  עצים משמעותיים </vt:lpstr>
      <vt:lpstr>OPM &amp; CTM Graph Results להרחיב את הגרף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CTM OPMגרף של כל המוטיפים מאורכים שונים </vt:lpstr>
      <vt:lpstr>Conclusions:</vt:lpstr>
      <vt:lpstr>Conclusions : Algorithmic Success!</vt:lpstr>
      <vt:lpstr>Task 2: exact repeating sequences</vt:lpstr>
      <vt:lpstr>The Challenge:</vt:lpstr>
      <vt:lpstr>The Solution:</vt:lpstr>
      <vt:lpstr>Longest Repeated Sequence:</vt:lpstr>
      <vt:lpstr>Most Frequent Pattern:</vt:lpstr>
      <vt:lpstr>Maximal Repeats (Length $\ge$ 6)</vt:lpstr>
      <vt:lpstr>PowerPoint Presentation</vt:lpstr>
      <vt:lpstr>PowerPoint Presentation</vt:lpstr>
      <vt:lpstr>משימות: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יוני גרינברג</dc:creator>
  <cp:lastModifiedBy>יוני גרינברג</cp:lastModifiedBy>
  <cp:revision>11</cp:revision>
  <dcterms:created xsi:type="dcterms:W3CDTF">2026-01-12T16:55:04Z</dcterms:created>
  <dcterms:modified xsi:type="dcterms:W3CDTF">2026-01-13T12:18:25Z</dcterms:modified>
</cp:coreProperties>
</file>

<file path=docProps/thumbnail.jpeg>
</file>